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5" r:id="rId10"/>
    <p:sldId id="276" r:id="rId11"/>
    <p:sldId id="278" r:id="rId12"/>
    <p:sldId id="279" r:id="rId13"/>
    <p:sldId id="280" r:id="rId14"/>
    <p:sldId id="264" r:id="rId15"/>
    <p:sldId id="265" r:id="rId16"/>
    <p:sldId id="266" r:id="rId17"/>
    <p:sldId id="267" r:id="rId18"/>
    <p:sldId id="268" r:id="rId19"/>
    <p:sldId id="270" r:id="rId20"/>
    <p:sldId id="271" r:id="rId21"/>
    <p:sldId id="272" r:id="rId22"/>
    <p:sldId id="27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758"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C135-B76A-F88C-9816-6236D0287E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D93063-06EE-A1E6-2C22-D29D16477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AE4E01-FB46-A536-9DFE-BB1ACC6FDA65}"/>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B13BD569-F0F7-EA28-EDDB-F008B2C985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025649-23D5-0CC0-0B4F-A7A60DEECC13}"/>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791188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87C0-1189-E652-0DC2-01F249029A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ED6330-77F4-037E-1528-426739911D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FEA78A-B47C-2644-8E92-17CD6B987086}"/>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9360E429-FD6A-98D3-87EC-887C9DD063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5F768A-AB9F-7E2E-3E98-F185AC67C697}"/>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259305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5170E-3EF6-7259-14D0-1EFC05971D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12D141-095C-B828-3C7E-DFD270B0DC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6A3F05-CDF6-29E2-EA44-B33359319BFE}"/>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D694BBC1-E8F8-A6F9-0263-02ACF13E8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9A3CE8-34F0-339D-B780-7128C2AA99D2}"/>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161692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E5B6-469D-E9EE-5278-1E9FABE70B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1541F5-FBD3-4B18-778C-539E1F197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25422F-12E8-6FC8-7179-547C1537409A}"/>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CD0D1795-EEEB-492D-E7A1-15E287201C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DF1D26-DCAD-FCA6-6650-0A977A251327}"/>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5946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01BF-7E24-9BE3-2F91-2EF06F5259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EAC7D3-8DAE-DB26-A085-9C80EA8A5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D92510-CA9C-20DB-D9B1-6F67D95A62D8}"/>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56EF48FB-BB33-534F-6831-F5C3B62AC6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C5BC0-A08F-E40B-8619-877704ECAB26}"/>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233387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5F3C-B3FF-6532-EB19-2F40296930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DCD517-E140-61AF-F7AC-8A924B12F9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2F769B-70AF-63D1-84B3-920A0F86B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D5ACF0-CAE9-81CD-BA31-A028A2BA733E}"/>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6" name="Footer Placeholder 5">
            <a:extLst>
              <a:ext uri="{FF2B5EF4-FFF2-40B4-BE49-F238E27FC236}">
                <a16:creationId xmlns:a16="http://schemas.microsoft.com/office/drawing/2014/main" id="{2EE080DF-0B35-98DD-15A7-174A1C9091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110409-A729-7C0B-8061-B5D46E8E4ACF}"/>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253536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025D-E1E1-59A0-4D62-8F95101A41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FE1AF7-DB06-5ABF-371C-3874EE398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9B74D4-BA17-7B76-A8E1-BDDE98E3A3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EDAE34-18CD-03DA-93CF-B0C69FCDB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2D1442-717A-F270-1991-16944D58D2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032100-E9AF-90C4-E217-C71A9D695F08}"/>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8" name="Footer Placeholder 7">
            <a:extLst>
              <a:ext uri="{FF2B5EF4-FFF2-40B4-BE49-F238E27FC236}">
                <a16:creationId xmlns:a16="http://schemas.microsoft.com/office/drawing/2014/main" id="{F00133C2-ADA1-1CB9-D32A-594DAAF94DD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ED9923-EC24-E9D1-F030-79CD1615BAA2}"/>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325751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F8DF-5F3A-F2EB-C2E2-19AF6E63A9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2221F9-159E-1637-063A-EC25F1D2400F}"/>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4" name="Footer Placeholder 3">
            <a:extLst>
              <a:ext uri="{FF2B5EF4-FFF2-40B4-BE49-F238E27FC236}">
                <a16:creationId xmlns:a16="http://schemas.microsoft.com/office/drawing/2014/main" id="{4378A3A1-8035-7C56-DABC-B19E91DA56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554CED-A61E-F21D-66E2-FF580FE843CA}"/>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299669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67583F-15A6-6302-396C-F0D056D83646}"/>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3" name="Footer Placeholder 2">
            <a:extLst>
              <a:ext uri="{FF2B5EF4-FFF2-40B4-BE49-F238E27FC236}">
                <a16:creationId xmlns:a16="http://schemas.microsoft.com/office/drawing/2014/main" id="{0469F8EE-F33E-3499-5ED3-D817165E86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74D367-388E-9B42-6B04-7D62C59F1FF4}"/>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219685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D1E6-9470-EC49-FFF5-A409E341A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DCF99F-3AB7-0525-DACA-E381257222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281908-F969-4A68-C0DC-6863D74E0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DA54DD-1DAE-88F8-02D0-CBF1AA607D2F}"/>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6" name="Footer Placeholder 5">
            <a:extLst>
              <a:ext uri="{FF2B5EF4-FFF2-40B4-BE49-F238E27FC236}">
                <a16:creationId xmlns:a16="http://schemas.microsoft.com/office/drawing/2014/main" id="{C26E91CB-86EB-021E-54BB-5570F38BD3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69A096-6CA9-6754-5428-9F16771B4BF9}"/>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325920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C813-211D-1E7E-B91B-E4B530A5C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869B51-8749-CD1F-1B7C-2A4B5B1DA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5197F5-37F0-4AC7-25DA-6298413C6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FE0264-B6F1-4271-F0A9-A56CBA4DB210}"/>
              </a:ext>
            </a:extLst>
          </p:cNvPr>
          <p:cNvSpPr>
            <a:spLocks noGrp="1"/>
          </p:cNvSpPr>
          <p:nvPr>
            <p:ph type="dt" sz="half" idx="10"/>
          </p:nvPr>
        </p:nvSpPr>
        <p:spPr/>
        <p:txBody>
          <a:bodyPr/>
          <a:lstStyle/>
          <a:p>
            <a:fld id="{3852E1E9-51FD-4C77-82F2-5FD4AB903353}" type="datetimeFigureOut">
              <a:rPr lang="en-IN" smtClean="0"/>
              <a:t>07-01-2023</a:t>
            </a:fld>
            <a:endParaRPr lang="en-IN"/>
          </a:p>
        </p:txBody>
      </p:sp>
      <p:sp>
        <p:nvSpPr>
          <p:cNvPr id="6" name="Footer Placeholder 5">
            <a:extLst>
              <a:ext uri="{FF2B5EF4-FFF2-40B4-BE49-F238E27FC236}">
                <a16:creationId xmlns:a16="http://schemas.microsoft.com/office/drawing/2014/main" id="{D58EBE31-BE93-B915-B83E-A3EB84AEF6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0E069B-C3DE-7B32-3B59-BBF7E118D068}"/>
              </a:ext>
            </a:extLst>
          </p:cNvPr>
          <p:cNvSpPr>
            <a:spLocks noGrp="1"/>
          </p:cNvSpPr>
          <p:nvPr>
            <p:ph type="sldNum" sz="quarter" idx="12"/>
          </p:nvPr>
        </p:nvSpPr>
        <p:spPr/>
        <p:txBody>
          <a:bodyPr/>
          <a:lstStyle/>
          <a:p>
            <a:fld id="{9AE8E3A2-E5B3-4DFB-B9C0-CC178A98E71A}" type="slidenum">
              <a:rPr lang="en-IN" smtClean="0"/>
              <a:t>‹#›</a:t>
            </a:fld>
            <a:endParaRPr lang="en-IN"/>
          </a:p>
        </p:txBody>
      </p:sp>
    </p:spTree>
    <p:extLst>
      <p:ext uri="{BB962C8B-B14F-4D97-AF65-F5344CB8AC3E}">
        <p14:creationId xmlns:p14="http://schemas.microsoft.com/office/powerpoint/2010/main" val="413948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CA836B-27AE-4939-96AB-AC60A3F75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92D4AA-A4AA-4DA2-2D03-8B045CA48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0D1320-117E-B170-0E0C-ADC8B5C58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2E1E9-51FD-4C77-82F2-5FD4AB903353}" type="datetimeFigureOut">
              <a:rPr lang="en-IN" smtClean="0"/>
              <a:t>07-01-2023</a:t>
            </a:fld>
            <a:endParaRPr lang="en-IN"/>
          </a:p>
        </p:txBody>
      </p:sp>
      <p:sp>
        <p:nvSpPr>
          <p:cNvPr id="5" name="Footer Placeholder 4">
            <a:extLst>
              <a:ext uri="{FF2B5EF4-FFF2-40B4-BE49-F238E27FC236}">
                <a16:creationId xmlns:a16="http://schemas.microsoft.com/office/drawing/2014/main" id="{AE287AC7-17AB-D98E-449A-485A5FF0D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9839F3-A30B-7688-6370-BA37CBCB63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8E3A2-E5B3-4DFB-B9C0-CC178A98E71A}" type="slidenum">
              <a:rPr lang="en-IN" smtClean="0"/>
              <a:t>‹#›</a:t>
            </a:fld>
            <a:endParaRPr lang="en-IN"/>
          </a:p>
        </p:txBody>
      </p:sp>
    </p:spTree>
    <p:extLst>
      <p:ext uri="{BB962C8B-B14F-4D97-AF65-F5344CB8AC3E}">
        <p14:creationId xmlns:p14="http://schemas.microsoft.com/office/powerpoint/2010/main" val="221871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83DD8-14E7-B5BF-36FB-783FC5B3F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D53F733-C31A-D4F2-993F-6D35F04B688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40"/>
                    </a14:imgEffect>
                  </a14:imgLayer>
                </a14:imgProps>
              </a:ext>
              <a:ext uri="{28A0092B-C50C-407E-A947-70E740481C1C}">
                <a14:useLocalDpi xmlns:a14="http://schemas.microsoft.com/office/drawing/2010/main" val="0"/>
              </a:ext>
            </a:extLst>
          </a:blip>
          <a:srcRect l="24987" t="36389" r="24570" b="36111"/>
          <a:stretch/>
        </p:blipFill>
        <p:spPr>
          <a:xfrm>
            <a:off x="3038475" y="2495550"/>
            <a:ext cx="6134101" cy="1885950"/>
          </a:xfrm>
          <a:prstGeom prst="roundRect">
            <a:avLst/>
          </a:prstGeom>
          <a:effectLst/>
        </p:spPr>
      </p:pic>
      <p:sp>
        <p:nvSpPr>
          <p:cNvPr id="5" name="TextBox 4">
            <a:extLst>
              <a:ext uri="{FF2B5EF4-FFF2-40B4-BE49-F238E27FC236}">
                <a16:creationId xmlns:a16="http://schemas.microsoft.com/office/drawing/2014/main" id="{1EB2337F-9110-461B-0915-47D23DB9FC33}"/>
              </a:ext>
            </a:extLst>
          </p:cNvPr>
          <p:cNvSpPr txBox="1"/>
          <p:nvPr/>
        </p:nvSpPr>
        <p:spPr>
          <a:xfrm>
            <a:off x="3572815" y="2828836"/>
            <a:ext cx="5046371" cy="1200329"/>
          </a:xfrm>
          <a:prstGeom prst="rect">
            <a:avLst/>
          </a:prstGeom>
          <a:noFill/>
        </p:spPr>
        <p:txBody>
          <a:bodyPr wrap="square" rtlCol="0">
            <a:spAutoFit/>
          </a:bodyPr>
          <a:lstStyle/>
          <a:p>
            <a:pPr algn="ctr"/>
            <a:r>
              <a:rPr lang="en-US" sz="7200" dirty="0">
                <a:solidFill>
                  <a:schemeClr val="bg1"/>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The </a:t>
            </a:r>
            <a:r>
              <a:rPr lang="en-US" sz="7200" dirty="0" err="1">
                <a:solidFill>
                  <a:schemeClr val="bg1"/>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Wineers</a:t>
            </a:r>
            <a:endParaRPr lang="en-IN" sz="7200" dirty="0">
              <a:solidFill>
                <a:schemeClr val="bg1"/>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3744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1FD2-BDDF-CCD9-746A-0AC9CE88840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tretch>
            <a:fillRect/>
          </a:stretch>
        </p:blipFill>
        <p:spPr>
          <a:xfrm>
            <a:off x="0" y="-329875"/>
            <a:ext cx="12192000" cy="7517750"/>
          </a:xfrm>
          <a:prstGeom prst="rect">
            <a:avLst/>
          </a:prstGeom>
        </p:spPr>
      </p:pic>
      <p:sp>
        <p:nvSpPr>
          <p:cNvPr id="4" name="TextBox 3">
            <a:extLst>
              <a:ext uri="{FF2B5EF4-FFF2-40B4-BE49-F238E27FC236}">
                <a16:creationId xmlns:a16="http://schemas.microsoft.com/office/drawing/2014/main" id="{2EFE9451-F904-75BB-6ACB-06DE237910D2}"/>
              </a:ext>
            </a:extLst>
          </p:cNvPr>
          <p:cNvSpPr txBox="1"/>
          <p:nvPr/>
        </p:nvSpPr>
        <p:spPr>
          <a:xfrm>
            <a:off x="4820653" y="0"/>
            <a:ext cx="2550695" cy="830997"/>
          </a:xfrm>
          <a:prstGeom prst="rect">
            <a:avLst/>
          </a:prstGeom>
          <a:noFill/>
          <a:effectLst/>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Interface</a:t>
            </a:r>
          </a:p>
        </p:txBody>
      </p:sp>
      <p:pic>
        <p:nvPicPr>
          <p:cNvPr id="5" name="Picture 4">
            <a:extLst>
              <a:ext uri="{FF2B5EF4-FFF2-40B4-BE49-F238E27FC236}">
                <a16:creationId xmlns:a16="http://schemas.microsoft.com/office/drawing/2014/main" id="{28961E24-B017-75BE-2EFB-59A51EA46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682" y="1367259"/>
            <a:ext cx="7330637" cy="4123482"/>
          </a:xfrm>
          <a:prstGeom prst="rect">
            <a:avLst/>
          </a:prstGeom>
        </p:spPr>
      </p:pic>
      <p:pic>
        <p:nvPicPr>
          <p:cNvPr id="7" name="Picture 6">
            <a:extLst>
              <a:ext uri="{FF2B5EF4-FFF2-40B4-BE49-F238E27FC236}">
                <a16:creationId xmlns:a16="http://schemas.microsoft.com/office/drawing/2014/main" id="{6AC02FF8-7C78-C2FA-C0D0-C12108211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2899" y="2623697"/>
            <a:ext cx="2863303" cy="1610608"/>
          </a:xfrm>
          <a:prstGeom prst="rect">
            <a:avLst/>
          </a:prstGeom>
        </p:spPr>
      </p:pic>
      <p:pic>
        <p:nvPicPr>
          <p:cNvPr id="11" name="Picture 10">
            <a:extLst>
              <a:ext uri="{FF2B5EF4-FFF2-40B4-BE49-F238E27FC236}">
                <a16:creationId xmlns:a16="http://schemas.microsoft.com/office/drawing/2014/main" id="{56947A0E-DED2-2C28-10F4-988C360BF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82663" y="2623696"/>
            <a:ext cx="2863301" cy="1610607"/>
          </a:xfrm>
          <a:prstGeom prst="rect">
            <a:avLst/>
          </a:prstGeom>
        </p:spPr>
      </p:pic>
      <p:pic>
        <p:nvPicPr>
          <p:cNvPr id="13" name="Picture 12">
            <a:extLst>
              <a:ext uri="{FF2B5EF4-FFF2-40B4-BE49-F238E27FC236}">
                <a16:creationId xmlns:a16="http://schemas.microsoft.com/office/drawing/2014/main" id="{4FDD70DE-4427-0E56-C0E2-F497C39DE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87782" y="2623698"/>
            <a:ext cx="2863301" cy="1610607"/>
          </a:xfrm>
          <a:prstGeom prst="rect">
            <a:avLst/>
          </a:prstGeom>
        </p:spPr>
      </p:pic>
      <p:sp>
        <p:nvSpPr>
          <p:cNvPr id="14" name="TextBox 13">
            <a:extLst>
              <a:ext uri="{FF2B5EF4-FFF2-40B4-BE49-F238E27FC236}">
                <a16:creationId xmlns:a16="http://schemas.microsoft.com/office/drawing/2014/main" id="{318D98A4-CC27-18C7-AC36-164ACF91B474}"/>
              </a:ext>
            </a:extLst>
          </p:cNvPr>
          <p:cNvSpPr txBox="1"/>
          <p:nvPr/>
        </p:nvSpPr>
        <p:spPr>
          <a:xfrm>
            <a:off x="4933406" y="5760613"/>
            <a:ext cx="2325189"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User Login Page</a:t>
            </a:r>
          </a:p>
        </p:txBody>
      </p:sp>
    </p:spTree>
    <p:extLst>
      <p:ext uri="{BB962C8B-B14F-4D97-AF65-F5344CB8AC3E}">
        <p14:creationId xmlns:p14="http://schemas.microsoft.com/office/powerpoint/2010/main" val="1009781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1FD2-BDDF-CCD9-746A-0AC9CE88840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tretch>
            <a:fillRect/>
          </a:stretch>
        </p:blipFill>
        <p:spPr>
          <a:xfrm>
            <a:off x="0" y="-329875"/>
            <a:ext cx="12192000" cy="7517750"/>
          </a:xfrm>
          <a:prstGeom prst="rect">
            <a:avLst/>
          </a:prstGeom>
        </p:spPr>
      </p:pic>
      <p:sp>
        <p:nvSpPr>
          <p:cNvPr id="4" name="TextBox 3">
            <a:extLst>
              <a:ext uri="{FF2B5EF4-FFF2-40B4-BE49-F238E27FC236}">
                <a16:creationId xmlns:a16="http://schemas.microsoft.com/office/drawing/2014/main" id="{2EFE9451-F904-75BB-6ACB-06DE237910D2}"/>
              </a:ext>
            </a:extLst>
          </p:cNvPr>
          <p:cNvSpPr txBox="1"/>
          <p:nvPr/>
        </p:nvSpPr>
        <p:spPr>
          <a:xfrm>
            <a:off x="4820653" y="0"/>
            <a:ext cx="2550695" cy="830997"/>
          </a:xfrm>
          <a:prstGeom prst="rect">
            <a:avLst/>
          </a:prstGeom>
          <a:noFill/>
          <a:effectLst/>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Interface</a:t>
            </a:r>
          </a:p>
        </p:txBody>
      </p:sp>
      <p:pic>
        <p:nvPicPr>
          <p:cNvPr id="5" name="Picture 4">
            <a:extLst>
              <a:ext uri="{FF2B5EF4-FFF2-40B4-BE49-F238E27FC236}">
                <a16:creationId xmlns:a16="http://schemas.microsoft.com/office/drawing/2014/main" id="{28961E24-B017-75BE-2EFB-59A51EA46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202" y="2623694"/>
            <a:ext cx="2863304" cy="1610608"/>
          </a:xfrm>
          <a:prstGeom prst="rect">
            <a:avLst/>
          </a:prstGeom>
        </p:spPr>
      </p:pic>
      <p:pic>
        <p:nvPicPr>
          <p:cNvPr id="7" name="Picture 6">
            <a:extLst>
              <a:ext uri="{FF2B5EF4-FFF2-40B4-BE49-F238E27FC236}">
                <a16:creationId xmlns:a16="http://schemas.microsoft.com/office/drawing/2014/main" id="{6AC02FF8-7C78-C2FA-C0D0-C12108211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0682" y="1367259"/>
            <a:ext cx="7330637" cy="4123483"/>
          </a:xfrm>
          <a:prstGeom prst="rect">
            <a:avLst/>
          </a:prstGeom>
        </p:spPr>
      </p:pic>
      <p:pic>
        <p:nvPicPr>
          <p:cNvPr id="11" name="Picture 10">
            <a:extLst>
              <a:ext uri="{FF2B5EF4-FFF2-40B4-BE49-F238E27FC236}">
                <a16:creationId xmlns:a16="http://schemas.microsoft.com/office/drawing/2014/main" id="{56947A0E-DED2-2C28-10F4-988C360BF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87778" y="2623694"/>
            <a:ext cx="2863301" cy="1610607"/>
          </a:xfrm>
          <a:prstGeom prst="rect">
            <a:avLst/>
          </a:prstGeom>
        </p:spPr>
      </p:pic>
      <p:pic>
        <p:nvPicPr>
          <p:cNvPr id="13" name="Picture 12">
            <a:extLst>
              <a:ext uri="{FF2B5EF4-FFF2-40B4-BE49-F238E27FC236}">
                <a16:creationId xmlns:a16="http://schemas.microsoft.com/office/drawing/2014/main" id="{4FDD70DE-4427-0E56-C0E2-F497C39DE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2898" y="2623695"/>
            <a:ext cx="2863301" cy="1610607"/>
          </a:xfrm>
          <a:prstGeom prst="rect">
            <a:avLst/>
          </a:prstGeom>
        </p:spPr>
      </p:pic>
      <p:sp>
        <p:nvSpPr>
          <p:cNvPr id="2" name="TextBox 1">
            <a:extLst>
              <a:ext uri="{FF2B5EF4-FFF2-40B4-BE49-F238E27FC236}">
                <a16:creationId xmlns:a16="http://schemas.microsoft.com/office/drawing/2014/main" id="{C7D25652-D283-5E99-ED31-9202890E7833}"/>
              </a:ext>
            </a:extLst>
          </p:cNvPr>
          <p:cNvSpPr txBox="1"/>
          <p:nvPr/>
        </p:nvSpPr>
        <p:spPr>
          <a:xfrm>
            <a:off x="4352109" y="5760613"/>
            <a:ext cx="3487783"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User Registration Page</a:t>
            </a:r>
          </a:p>
        </p:txBody>
      </p:sp>
    </p:spTree>
    <p:extLst>
      <p:ext uri="{BB962C8B-B14F-4D97-AF65-F5344CB8AC3E}">
        <p14:creationId xmlns:p14="http://schemas.microsoft.com/office/powerpoint/2010/main" val="1111603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1FD2-BDDF-CCD9-746A-0AC9CE88840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tretch>
            <a:fillRect/>
          </a:stretch>
        </p:blipFill>
        <p:spPr>
          <a:xfrm>
            <a:off x="0" y="-329875"/>
            <a:ext cx="12192000" cy="7517750"/>
          </a:xfrm>
          <a:prstGeom prst="rect">
            <a:avLst/>
          </a:prstGeom>
        </p:spPr>
      </p:pic>
      <p:sp>
        <p:nvSpPr>
          <p:cNvPr id="4" name="TextBox 3">
            <a:extLst>
              <a:ext uri="{FF2B5EF4-FFF2-40B4-BE49-F238E27FC236}">
                <a16:creationId xmlns:a16="http://schemas.microsoft.com/office/drawing/2014/main" id="{2EFE9451-F904-75BB-6ACB-06DE237910D2}"/>
              </a:ext>
            </a:extLst>
          </p:cNvPr>
          <p:cNvSpPr txBox="1"/>
          <p:nvPr/>
        </p:nvSpPr>
        <p:spPr>
          <a:xfrm>
            <a:off x="4820653" y="0"/>
            <a:ext cx="2550695" cy="830997"/>
          </a:xfrm>
          <a:prstGeom prst="rect">
            <a:avLst/>
          </a:prstGeom>
          <a:noFill/>
          <a:effectLst/>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Interface</a:t>
            </a:r>
          </a:p>
        </p:txBody>
      </p:sp>
      <p:pic>
        <p:nvPicPr>
          <p:cNvPr id="5" name="Picture 4">
            <a:extLst>
              <a:ext uri="{FF2B5EF4-FFF2-40B4-BE49-F238E27FC236}">
                <a16:creationId xmlns:a16="http://schemas.microsoft.com/office/drawing/2014/main" id="{28961E24-B017-75BE-2EFB-59A51EA46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084" y="2623693"/>
            <a:ext cx="2863304" cy="1610608"/>
          </a:xfrm>
          <a:prstGeom prst="rect">
            <a:avLst/>
          </a:prstGeom>
        </p:spPr>
      </p:pic>
      <p:pic>
        <p:nvPicPr>
          <p:cNvPr id="7" name="Picture 6">
            <a:extLst>
              <a:ext uri="{FF2B5EF4-FFF2-40B4-BE49-F238E27FC236}">
                <a16:creationId xmlns:a16="http://schemas.microsoft.com/office/drawing/2014/main" id="{6AC02FF8-7C78-C2FA-C0D0-C12108211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200" y="2623693"/>
            <a:ext cx="2863303" cy="1610608"/>
          </a:xfrm>
          <a:prstGeom prst="rect">
            <a:avLst/>
          </a:prstGeom>
        </p:spPr>
      </p:pic>
      <p:pic>
        <p:nvPicPr>
          <p:cNvPr id="11" name="Picture 10">
            <a:extLst>
              <a:ext uri="{FF2B5EF4-FFF2-40B4-BE49-F238E27FC236}">
                <a16:creationId xmlns:a16="http://schemas.microsoft.com/office/drawing/2014/main" id="{56947A0E-DED2-2C28-10F4-988C360BF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92899" y="2623694"/>
            <a:ext cx="2863301" cy="1610607"/>
          </a:xfrm>
          <a:prstGeom prst="rect">
            <a:avLst/>
          </a:prstGeom>
        </p:spPr>
      </p:pic>
      <p:pic>
        <p:nvPicPr>
          <p:cNvPr id="13" name="Picture 12">
            <a:extLst>
              <a:ext uri="{FF2B5EF4-FFF2-40B4-BE49-F238E27FC236}">
                <a16:creationId xmlns:a16="http://schemas.microsoft.com/office/drawing/2014/main" id="{4FDD70DE-4427-0E56-C0E2-F497C39DE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0682" y="1367258"/>
            <a:ext cx="7330637" cy="4123484"/>
          </a:xfrm>
          <a:prstGeom prst="rect">
            <a:avLst/>
          </a:prstGeom>
        </p:spPr>
      </p:pic>
      <p:sp>
        <p:nvSpPr>
          <p:cNvPr id="2" name="TextBox 1">
            <a:extLst>
              <a:ext uri="{FF2B5EF4-FFF2-40B4-BE49-F238E27FC236}">
                <a16:creationId xmlns:a16="http://schemas.microsoft.com/office/drawing/2014/main" id="{F40D3A12-0032-0195-AA43-376F3F18A807}"/>
              </a:ext>
            </a:extLst>
          </p:cNvPr>
          <p:cNvSpPr txBox="1"/>
          <p:nvPr/>
        </p:nvSpPr>
        <p:spPr>
          <a:xfrm>
            <a:off x="4933406" y="5760613"/>
            <a:ext cx="2325189"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User Dashboard</a:t>
            </a:r>
          </a:p>
        </p:txBody>
      </p:sp>
    </p:spTree>
    <p:extLst>
      <p:ext uri="{BB962C8B-B14F-4D97-AF65-F5344CB8AC3E}">
        <p14:creationId xmlns:p14="http://schemas.microsoft.com/office/powerpoint/2010/main" val="4179867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1FD2-BDDF-CCD9-746A-0AC9CE88840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tretch>
            <a:fillRect/>
          </a:stretch>
        </p:blipFill>
        <p:spPr>
          <a:xfrm>
            <a:off x="0" y="-329875"/>
            <a:ext cx="12192000" cy="7517750"/>
          </a:xfrm>
          <a:prstGeom prst="rect">
            <a:avLst/>
          </a:prstGeom>
        </p:spPr>
      </p:pic>
      <p:sp>
        <p:nvSpPr>
          <p:cNvPr id="4" name="TextBox 3">
            <a:extLst>
              <a:ext uri="{FF2B5EF4-FFF2-40B4-BE49-F238E27FC236}">
                <a16:creationId xmlns:a16="http://schemas.microsoft.com/office/drawing/2014/main" id="{2EFE9451-F904-75BB-6ACB-06DE237910D2}"/>
              </a:ext>
            </a:extLst>
          </p:cNvPr>
          <p:cNvSpPr txBox="1"/>
          <p:nvPr/>
        </p:nvSpPr>
        <p:spPr>
          <a:xfrm>
            <a:off x="4820653" y="0"/>
            <a:ext cx="2550695" cy="830997"/>
          </a:xfrm>
          <a:prstGeom prst="rect">
            <a:avLst/>
          </a:prstGeom>
          <a:noFill/>
          <a:effectLst/>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Interface</a:t>
            </a:r>
          </a:p>
        </p:txBody>
      </p:sp>
      <p:pic>
        <p:nvPicPr>
          <p:cNvPr id="5" name="Picture 4">
            <a:extLst>
              <a:ext uri="{FF2B5EF4-FFF2-40B4-BE49-F238E27FC236}">
                <a16:creationId xmlns:a16="http://schemas.microsoft.com/office/drawing/2014/main" id="{28961E24-B017-75BE-2EFB-59A51EA46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3967" y="2623692"/>
            <a:ext cx="2863304" cy="1610608"/>
          </a:xfrm>
          <a:prstGeom prst="rect">
            <a:avLst/>
          </a:prstGeom>
        </p:spPr>
      </p:pic>
      <p:pic>
        <p:nvPicPr>
          <p:cNvPr id="7" name="Picture 6">
            <a:extLst>
              <a:ext uri="{FF2B5EF4-FFF2-40B4-BE49-F238E27FC236}">
                <a16:creationId xmlns:a16="http://schemas.microsoft.com/office/drawing/2014/main" id="{6AC02FF8-7C78-C2FA-C0D0-C12108211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084" y="2623693"/>
            <a:ext cx="2863303" cy="1610608"/>
          </a:xfrm>
          <a:prstGeom prst="rect">
            <a:avLst/>
          </a:prstGeom>
        </p:spPr>
      </p:pic>
      <p:pic>
        <p:nvPicPr>
          <p:cNvPr id="11" name="Picture 10">
            <a:extLst>
              <a:ext uri="{FF2B5EF4-FFF2-40B4-BE49-F238E27FC236}">
                <a16:creationId xmlns:a16="http://schemas.microsoft.com/office/drawing/2014/main" id="{56947A0E-DED2-2C28-10F4-988C360BF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0681" y="1367259"/>
            <a:ext cx="7330637" cy="4123484"/>
          </a:xfrm>
          <a:prstGeom prst="rect">
            <a:avLst/>
          </a:prstGeom>
        </p:spPr>
      </p:pic>
      <p:pic>
        <p:nvPicPr>
          <p:cNvPr id="13" name="Picture 12">
            <a:extLst>
              <a:ext uri="{FF2B5EF4-FFF2-40B4-BE49-F238E27FC236}">
                <a16:creationId xmlns:a16="http://schemas.microsoft.com/office/drawing/2014/main" id="{4FDD70DE-4427-0E56-C0E2-F497C39DE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4202" y="2623692"/>
            <a:ext cx="2863304" cy="1610609"/>
          </a:xfrm>
          <a:prstGeom prst="rect">
            <a:avLst/>
          </a:prstGeom>
        </p:spPr>
      </p:pic>
      <p:sp>
        <p:nvSpPr>
          <p:cNvPr id="2" name="TextBox 1">
            <a:extLst>
              <a:ext uri="{FF2B5EF4-FFF2-40B4-BE49-F238E27FC236}">
                <a16:creationId xmlns:a16="http://schemas.microsoft.com/office/drawing/2014/main" id="{A07FF2CB-DE79-3305-2245-5B22BFEF70E7}"/>
              </a:ext>
            </a:extLst>
          </p:cNvPr>
          <p:cNvSpPr txBox="1"/>
          <p:nvPr/>
        </p:nvSpPr>
        <p:spPr>
          <a:xfrm>
            <a:off x="4722223" y="5760613"/>
            <a:ext cx="2747554" cy="461665"/>
          </a:xfrm>
          <a:prstGeom prst="rect">
            <a:avLst/>
          </a:prstGeom>
          <a:noFill/>
        </p:spPr>
        <p:txBody>
          <a:bodyPr wrap="square" rtlCol="0">
            <a:spAutoFit/>
          </a:bodyPr>
          <a:lstStyle/>
          <a:p>
            <a:pPr algn="ctr"/>
            <a:r>
              <a:rPr lang="en-IN" sz="2400" dirty="0">
                <a:solidFill>
                  <a:schemeClr val="bg1"/>
                </a:solidFill>
                <a:latin typeface="Times New Roman" panose="02020603050405020304" pitchFamily="18" charset="0"/>
                <a:cs typeface="Times New Roman" panose="02020603050405020304" pitchFamily="18" charset="0"/>
              </a:rPr>
              <a:t>Doctor Dashboard</a:t>
            </a:r>
          </a:p>
        </p:txBody>
      </p:sp>
    </p:spTree>
    <p:extLst>
      <p:ext uri="{BB962C8B-B14F-4D97-AF65-F5344CB8AC3E}">
        <p14:creationId xmlns:p14="http://schemas.microsoft.com/office/powerpoint/2010/main" val="3665556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BC28A-4867-B029-F301-B02D0A404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FA486D2-086D-0467-4903-A870553DE6E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29508" t="40640" r="29431" b="40640"/>
          <a:stretch/>
        </p:blipFill>
        <p:spPr>
          <a:xfrm>
            <a:off x="3592945" y="2798618"/>
            <a:ext cx="5006110" cy="1283855"/>
          </a:xfrm>
          <a:prstGeom prst="roundRect">
            <a:avLst/>
          </a:prstGeom>
        </p:spPr>
      </p:pic>
      <p:sp>
        <p:nvSpPr>
          <p:cNvPr id="5" name="TextBox 4">
            <a:extLst>
              <a:ext uri="{FF2B5EF4-FFF2-40B4-BE49-F238E27FC236}">
                <a16:creationId xmlns:a16="http://schemas.microsoft.com/office/drawing/2014/main" id="{466EBDE8-ADA6-9AB6-7E53-F5321802CEDF}"/>
              </a:ext>
            </a:extLst>
          </p:cNvPr>
          <p:cNvSpPr txBox="1"/>
          <p:nvPr/>
        </p:nvSpPr>
        <p:spPr>
          <a:xfrm>
            <a:off x="4364182" y="3013502"/>
            <a:ext cx="3463636" cy="830997"/>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Applications</a:t>
            </a:r>
          </a:p>
        </p:txBody>
      </p:sp>
    </p:spTree>
    <p:extLst>
      <p:ext uri="{BB962C8B-B14F-4D97-AF65-F5344CB8AC3E}">
        <p14:creationId xmlns:p14="http://schemas.microsoft.com/office/powerpoint/2010/main" val="1246469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BC28A-4867-B029-F301-B02D0A404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FA486D2-086D-0467-4903-A870553DE6E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35038" t="-166" r="34810" b="85486"/>
          <a:stretch/>
        </p:blipFill>
        <p:spPr>
          <a:xfrm>
            <a:off x="4267199" y="1"/>
            <a:ext cx="3676073" cy="1006764"/>
          </a:xfrm>
          <a:prstGeom prst="roundRect">
            <a:avLst/>
          </a:prstGeom>
        </p:spPr>
      </p:pic>
      <p:sp>
        <p:nvSpPr>
          <p:cNvPr id="5" name="TextBox 4">
            <a:extLst>
              <a:ext uri="{FF2B5EF4-FFF2-40B4-BE49-F238E27FC236}">
                <a16:creationId xmlns:a16="http://schemas.microsoft.com/office/drawing/2014/main" id="{466EBDE8-ADA6-9AB6-7E53-F5321802CEDF}"/>
              </a:ext>
            </a:extLst>
          </p:cNvPr>
          <p:cNvSpPr txBox="1"/>
          <p:nvPr/>
        </p:nvSpPr>
        <p:spPr>
          <a:xfrm>
            <a:off x="4364182" y="0"/>
            <a:ext cx="3463636" cy="830997"/>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Applications</a:t>
            </a:r>
          </a:p>
        </p:txBody>
      </p:sp>
      <p:pic>
        <p:nvPicPr>
          <p:cNvPr id="2" name="Picture 1">
            <a:extLst>
              <a:ext uri="{FF2B5EF4-FFF2-40B4-BE49-F238E27FC236}">
                <a16:creationId xmlns:a16="http://schemas.microsoft.com/office/drawing/2014/main" id="{066B2DC2-EC48-3044-C95A-AD63571508D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7081" t="24345" r="7082" b="8855"/>
          <a:stretch/>
        </p:blipFill>
        <p:spPr>
          <a:xfrm>
            <a:off x="858982" y="1681018"/>
            <a:ext cx="10464800" cy="4581237"/>
          </a:xfrm>
          <a:prstGeom prst="roundRect">
            <a:avLst/>
          </a:prstGeom>
        </p:spPr>
      </p:pic>
      <p:sp>
        <p:nvSpPr>
          <p:cNvPr id="6" name="TextBox 5">
            <a:extLst>
              <a:ext uri="{FF2B5EF4-FFF2-40B4-BE49-F238E27FC236}">
                <a16:creationId xmlns:a16="http://schemas.microsoft.com/office/drawing/2014/main" id="{9E1CBECE-5607-5049-0F63-B301AF7EBBC2}"/>
              </a:ext>
            </a:extLst>
          </p:cNvPr>
          <p:cNvSpPr txBox="1"/>
          <p:nvPr/>
        </p:nvSpPr>
        <p:spPr>
          <a:xfrm>
            <a:off x="1861128" y="2370422"/>
            <a:ext cx="8469745" cy="3170099"/>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As we can witness in our own homes, there are old persons who are unable to regularly visit the hospital. With the aid of this gadget, they may record the patient's temperature and ECG.</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135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BC28A-4867-B029-F301-B02D0A404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FA486D2-086D-0467-4903-A870553DE6E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35038" t="-166" r="34810" b="85486"/>
          <a:stretch/>
        </p:blipFill>
        <p:spPr>
          <a:xfrm>
            <a:off x="4267199" y="1"/>
            <a:ext cx="3676073" cy="1006764"/>
          </a:xfrm>
          <a:prstGeom prst="roundRect">
            <a:avLst/>
          </a:prstGeom>
        </p:spPr>
      </p:pic>
      <p:sp>
        <p:nvSpPr>
          <p:cNvPr id="5" name="TextBox 4">
            <a:extLst>
              <a:ext uri="{FF2B5EF4-FFF2-40B4-BE49-F238E27FC236}">
                <a16:creationId xmlns:a16="http://schemas.microsoft.com/office/drawing/2014/main" id="{466EBDE8-ADA6-9AB6-7E53-F5321802CEDF}"/>
              </a:ext>
            </a:extLst>
          </p:cNvPr>
          <p:cNvSpPr txBox="1"/>
          <p:nvPr/>
        </p:nvSpPr>
        <p:spPr>
          <a:xfrm>
            <a:off x="4364182" y="0"/>
            <a:ext cx="3463636" cy="830997"/>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Applications</a:t>
            </a:r>
          </a:p>
        </p:txBody>
      </p:sp>
      <p:pic>
        <p:nvPicPr>
          <p:cNvPr id="2" name="Picture 1">
            <a:extLst>
              <a:ext uri="{FF2B5EF4-FFF2-40B4-BE49-F238E27FC236}">
                <a16:creationId xmlns:a16="http://schemas.microsoft.com/office/drawing/2014/main" id="{066B2DC2-EC48-3044-C95A-AD63571508D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9430" t="32964" r="9355" b="16801"/>
          <a:stretch/>
        </p:blipFill>
        <p:spPr>
          <a:xfrm>
            <a:off x="1145308" y="2272145"/>
            <a:ext cx="9901383" cy="3445164"/>
          </a:xfrm>
          <a:prstGeom prst="roundRect">
            <a:avLst/>
          </a:prstGeom>
        </p:spPr>
      </p:pic>
      <p:sp>
        <p:nvSpPr>
          <p:cNvPr id="6" name="TextBox 5">
            <a:extLst>
              <a:ext uri="{FF2B5EF4-FFF2-40B4-BE49-F238E27FC236}">
                <a16:creationId xmlns:a16="http://schemas.microsoft.com/office/drawing/2014/main" id="{9E1CBECE-5607-5049-0F63-B301AF7EBBC2}"/>
              </a:ext>
            </a:extLst>
          </p:cNvPr>
          <p:cNvSpPr txBox="1"/>
          <p:nvPr/>
        </p:nvSpPr>
        <p:spPr>
          <a:xfrm>
            <a:off x="1861128" y="2989252"/>
            <a:ext cx="8469745" cy="1938992"/>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People who live in rural areas without access to doctors can use our software to connect remotely with a doctor.</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632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BC28A-4867-B029-F301-B02D0A404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FA486D2-086D-0467-4903-A870553DE6E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35038" t="-166" r="34810" b="85486"/>
          <a:stretch/>
        </p:blipFill>
        <p:spPr>
          <a:xfrm>
            <a:off x="4267199" y="1"/>
            <a:ext cx="3676073" cy="1006764"/>
          </a:xfrm>
          <a:prstGeom prst="roundRect">
            <a:avLst/>
          </a:prstGeom>
        </p:spPr>
      </p:pic>
      <p:sp>
        <p:nvSpPr>
          <p:cNvPr id="5" name="TextBox 4">
            <a:extLst>
              <a:ext uri="{FF2B5EF4-FFF2-40B4-BE49-F238E27FC236}">
                <a16:creationId xmlns:a16="http://schemas.microsoft.com/office/drawing/2014/main" id="{466EBDE8-ADA6-9AB6-7E53-F5321802CEDF}"/>
              </a:ext>
            </a:extLst>
          </p:cNvPr>
          <p:cNvSpPr txBox="1"/>
          <p:nvPr/>
        </p:nvSpPr>
        <p:spPr>
          <a:xfrm>
            <a:off x="4364182" y="0"/>
            <a:ext cx="3463636" cy="830997"/>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Applications</a:t>
            </a:r>
          </a:p>
        </p:txBody>
      </p:sp>
      <p:pic>
        <p:nvPicPr>
          <p:cNvPr id="2" name="Picture 1">
            <a:extLst>
              <a:ext uri="{FF2B5EF4-FFF2-40B4-BE49-F238E27FC236}">
                <a16:creationId xmlns:a16="http://schemas.microsoft.com/office/drawing/2014/main" id="{066B2DC2-EC48-3044-C95A-AD63571508D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8521" t="28922" r="8521" b="8586"/>
          <a:stretch/>
        </p:blipFill>
        <p:spPr>
          <a:xfrm>
            <a:off x="1034474" y="1985819"/>
            <a:ext cx="10113817" cy="4285672"/>
          </a:xfrm>
          <a:prstGeom prst="roundRect">
            <a:avLst/>
          </a:prstGeom>
        </p:spPr>
      </p:pic>
      <p:sp>
        <p:nvSpPr>
          <p:cNvPr id="6" name="TextBox 5">
            <a:extLst>
              <a:ext uri="{FF2B5EF4-FFF2-40B4-BE49-F238E27FC236}">
                <a16:creationId xmlns:a16="http://schemas.microsoft.com/office/drawing/2014/main" id="{9E1CBECE-5607-5049-0F63-B301AF7EBBC2}"/>
              </a:ext>
            </a:extLst>
          </p:cNvPr>
          <p:cNvSpPr txBox="1"/>
          <p:nvPr/>
        </p:nvSpPr>
        <p:spPr>
          <a:xfrm>
            <a:off x="1861128" y="2564385"/>
            <a:ext cx="8469745" cy="3170099"/>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Our solution can be used for military purposes, such as enabling military personnel to digitally consult with doctors while serving in subzero temperatures.</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043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25CFA-7029-559D-110E-F44C315A3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1237E2B-E880-6856-830E-94F1B251C26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26845" t="39122" r="26675" b="38774"/>
          <a:stretch/>
        </p:blipFill>
        <p:spPr>
          <a:xfrm>
            <a:off x="3272589" y="2683042"/>
            <a:ext cx="5666874" cy="1515980"/>
          </a:xfrm>
          <a:prstGeom prst="roundRect">
            <a:avLst/>
          </a:prstGeom>
        </p:spPr>
      </p:pic>
      <p:sp>
        <p:nvSpPr>
          <p:cNvPr id="13" name="TextBox 12">
            <a:extLst>
              <a:ext uri="{FF2B5EF4-FFF2-40B4-BE49-F238E27FC236}">
                <a16:creationId xmlns:a16="http://schemas.microsoft.com/office/drawing/2014/main" id="{0431DF50-7146-D49B-A2F7-04675FC8A04F}"/>
              </a:ext>
            </a:extLst>
          </p:cNvPr>
          <p:cNvSpPr txBox="1"/>
          <p:nvPr/>
        </p:nvSpPr>
        <p:spPr>
          <a:xfrm>
            <a:off x="4381500" y="3013502"/>
            <a:ext cx="3429000"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76785289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25CFA-7029-559D-110E-F44C315A3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1237E2B-E880-6856-830E-94F1B251C26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4148" t="2" r="33977" b="84560"/>
          <a:stretch/>
        </p:blipFill>
        <p:spPr>
          <a:xfrm>
            <a:off x="4162926" y="0"/>
            <a:ext cx="3886200" cy="1058779"/>
          </a:xfrm>
          <a:prstGeom prst="roundRect">
            <a:avLst/>
          </a:prstGeom>
        </p:spPr>
      </p:pic>
      <p:sp>
        <p:nvSpPr>
          <p:cNvPr id="13" name="TextBox 12">
            <a:extLst>
              <a:ext uri="{FF2B5EF4-FFF2-40B4-BE49-F238E27FC236}">
                <a16:creationId xmlns:a16="http://schemas.microsoft.com/office/drawing/2014/main" id="{0431DF50-7146-D49B-A2F7-04675FC8A04F}"/>
              </a:ext>
            </a:extLst>
          </p:cNvPr>
          <p:cNvSpPr txBox="1"/>
          <p:nvPr/>
        </p:nvSpPr>
        <p:spPr>
          <a:xfrm>
            <a:off x="4381500" y="72192"/>
            <a:ext cx="3429000"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Conclusion</a:t>
            </a:r>
          </a:p>
        </p:txBody>
      </p:sp>
      <p:pic>
        <p:nvPicPr>
          <p:cNvPr id="3" name="Picture 2">
            <a:extLst>
              <a:ext uri="{FF2B5EF4-FFF2-40B4-BE49-F238E27FC236}">
                <a16:creationId xmlns:a16="http://schemas.microsoft.com/office/drawing/2014/main" id="{0B58851E-9503-9E1A-F4AA-7A1CE8E6082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5937" t="23508" r="5937" b="11933"/>
          <a:stretch/>
        </p:blipFill>
        <p:spPr>
          <a:xfrm>
            <a:off x="723900" y="1612242"/>
            <a:ext cx="10744199" cy="4427621"/>
          </a:xfrm>
          <a:prstGeom prst="roundRect">
            <a:avLst/>
          </a:prstGeom>
        </p:spPr>
      </p:pic>
      <p:sp>
        <p:nvSpPr>
          <p:cNvPr id="5" name="TextBox 4">
            <a:extLst>
              <a:ext uri="{FF2B5EF4-FFF2-40B4-BE49-F238E27FC236}">
                <a16:creationId xmlns:a16="http://schemas.microsoft.com/office/drawing/2014/main" id="{7BC65EF4-3912-206D-F65C-F7B8CB88E320}"/>
              </a:ext>
            </a:extLst>
          </p:cNvPr>
          <p:cNvSpPr txBox="1"/>
          <p:nvPr/>
        </p:nvSpPr>
        <p:spPr>
          <a:xfrm>
            <a:off x="1151020" y="2075659"/>
            <a:ext cx="9914025" cy="3170099"/>
          </a:xfrm>
          <a:prstGeom prst="rect">
            <a:avLst/>
          </a:prstGeom>
          <a:noFill/>
        </p:spPr>
        <p:txBody>
          <a:bodyPr wrap="square" rtlCol="0">
            <a:spAutoFit/>
          </a:bodyPr>
          <a:lstStyle/>
          <a:p>
            <a:pPr algn="just"/>
            <a:r>
              <a:rPr lang="en-US" sz="4000" b="0" i="0" dirty="0">
                <a:solidFill>
                  <a:srgbClr val="D1D5DB"/>
                </a:solidFill>
                <a:effectLst/>
                <a:latin typeface="Times New Roman" panose="02020603050405020304" pitchFamily="18" charset="0"/>
                <a:cs typeface="Times New Roman" panose="02020603050405020304" pitchFamily="18" charset="0"/>
              </a:rPr>
              <a:t>In conclusion, the Dr. Tech project has the potential to revolutionize the medical industry by simplifying patient care and reducing the need for in-person visits to the doctor for minor ailments. </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373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A6549-E7F2-0DB8-8070-9CA0895EC507}"/>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193356A-FAF5-4E84-8DD0-C0F5DF3D4CC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1094" t="41250" r="31171" b="41146"/>
          <a:stretch/>
        </p:blipFill>
        <p:spPr>
          <a:xfrm>
            <a:off x="3790950" y="2628900"/>
            <a:ext cx="4600575" cy="1609725"/>
          </a:xfrm>
          <a:prstGeom prst="roundRect">
            <a:avLst/>
          </a:prstGeom>
        </p:spPr>
      </p:pic>
      <p:sp>
        <p:nvSpPr>
          <p:cNvPr id="5" name="TextBox 4">
            <a:extLst>
              <a:ext uri="{FF2B5EF4-FFF2-40B4-BE49-F238E27FC236}">
                <a16:creationId xmlns:a16="http://schemas.microsoft.com/office/drawing/2014/main" id="{34DD3258-D462-DDB3-E3C1-BBF06614858F}"/>
              </a:ext>
            </a:extLst>
          </p:cNvPr>
          <p:cNvSpPr txBox="1"/>
          <p:nvPr/>
        </p:nvSpPr>
        <p:spPr>
          <a:xfrm>
            <a:off x="4705350" y="3013502"/>
            <a:ext cx="2781300"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Objective</a:t>
            </a:r>
            <a:endParaRPr lang="en-IN"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466962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25CFA-7029-559D-110E-F44C315A3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1237E2B-E880-6856-830E-94F1B251C26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29904" t="2" r="29734" b="84560"/>
          <a:stretch/>
        </p:blipFill>
        <p:spPr>
          <a:xfrm>
            <a:off x="3645568" y="0"/>
            <a:ext cx="4920916" cy="1058779"/>
          </a:xfrm>
          <a:prstGeom prst="roundRect">
            <a:avLst/>
          </a:prstGeom>
        </p:spPr>
      </p:pic>
      <p:sp>
        <p:nvSpPr>
          <p:cNvPr id="13" name="TextBox 12">
            <a:extLst>
              <a:ext uri="{FF2B5EF4-FFF2-40B4-BE49-F238E27FC236}">
                <a16:creationId xmlns:a16="http://schemas.microsoft.com/office/drawing/2014/main" id="{0431DF50-7146-D49B-A2F7-04675FC8A04F}"/>
              </a:ext>
            </a:extLst>
          </p:cNvPr>
          <p:cNvSpPr txBox="1"/>
          <p:nvPr/>
        </p:nvSpPr>
        <p:spPr>
          <a:xfrm>
            <a:off x="4381500" y="72192"/>
            <a:ext cx="3429000"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Conclusion</a:t>
            </a:r>
          </a:p>
        </p:txBody>
      </p:sp>
      <p:pic>
        <p:nvPicPr>
          <p:cNvPr id="3" name="Picture 2">
            <a:extLst>
              <a:ext uri="{FF2B5EF4-FFF2-40B4-BE49-F238E27FC236}">
                <a16:creationId xmlns:a16="http://schemas.microsoft.com/office/drawing/2014/main" id="{0B58851E-9503-9E1A-F4AA-7A1CE8E6082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5937" t="24736" r="5937" b="10705"/>
          <a:stretch/>
        </p:blipFill>
        <p:spPr>
          <a:xfrm>
            <a:off x="723900" y="1696462"/>
            <a:ext cx="10744199" cy="4427621"/>
          </a:xfrm>
          <a:prstGeom prst="roundRect">
            <a:avLst/>
          </a:prstGeom>
        </p:spPr>
      </p:pic>
      <p:sp>
        <p:nvSpPr>
          <p:cNvPr id="5" name="TextBox 4">
            <a:extLst>
              <a:ext uri="{FF2B5EF4-FFF2-40B4-BE49-F238E27FC236}">
                <a16:creationId xmlns:a16="http://schemas.microsoft.com/office/drawing/2014/main" id="{7BC65EF4-3912-206D-F65C-F7B8CB88E320}"/>
              </a:ext>
            </a:extLst>
          </p:cNvPr>
          <p:cNvSpPr txBox="1"/>
          <p:nvPr/>
        </p:nvSpPr>
        <p:spPr>
          <a:xfrm>
            <a:off x="1151020" y="2484735"/>
            <a:ext cx="9914025" cy="2554545"/>
          </a:xfrm>
          <a:prstGeom prst="rect">
            <a:avLst/>
          </a:prstGeom>
          <a:noFill/>
        </p:spPr>
        <p:txBody>
          <a:bodyPr wrap="square" rtlCol="0">
            <a:spAutoFit/>
          </a:bodyPr>
          <a:lstStyle/>
          <a:p>
            <a:pPr algn="just"/>
            <a:r>
              <a:rPr lang="en-US" sz="4000" b="0" i="0" dirty="0">
                <a:solidFill>
                  <a:srgbClr val="D1D5DB"/>
                </a:solidFill>
                <a:effectLst/>
                <a:latin typeface="Times New Roman" panose="02020603050405020304" pitchFamily="18" charset="0"/>
                <a:cs typeface="Times New Roman" panose="02020603050405020304" pitchFamily="18" charset="0"/>
              </a:rPr>
              <a:t>By using advanced technology and telemedicine, the project aims to improve access to medical care and reduce the burden on the healthcare system.</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9427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25CFA-7029-559D-110E-F44C315A3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1237E2B-E880-6856-830E-94F1B251C26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29904" t="2" r="29734" b="84560"/>
          <a:stretch/>
        </p:blipFill>
        <p:spPr>
          <a:xfrm>
            <a:off x="3645568" y="0"/>
            <a:ext cx="4920916" cy="1058779"/>
          </a:xfrm>
          <a:prstGeom prst="roundRect">
            <a:avLst/>
          </a:prstGeom>
        </p:spPr>
      </p:pic>
      <p:sp>
        <p:nvSpPr>
          <p:cNvPr id="13" name="TextBox 12">
            <a:extLst>
              <a:ext uri="{FF2B5EF4-FFF2-40B4-BE49-F238E27FC236}">
                <a16:creationId xmlns:a16="http://schemas.microsoft.com/office/drawing/2014/main" id="{0431DF50-7146-D49B-A2F7-04675FC8A04F}"/>
              </a:ext>
            </a:extLst>
          </p:cNvPr>
          <p:cNvSpPr txBox="1"/>
          <p:nvPr/>
        </p:nvSpPr>
        <p:spPr>
          <a:xfrm>
            <a:off x="4381500" y="72192"/>
            <a:ext cx="3429000"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Conclusion</a:t>
            </a:r>
          </a:p>
        </p:txBody>
      </p:sp>
      <p:pic>
        <p:nvPicPr>
          <p:cNvPr id="3" name="Picture 2">
            <a:extLst>
              <a:ext uri="{FF2B5EF4-FFF2-40B4-BE49-F238E27FC236}">
                <a16:creationId xmlns:a16="http://schemas.microsoft.com/office/drawing/2014/main" id="{0B58851E-9503-9E1A-F4AA-7A1CE8E6082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5937" t="24736" r="5937" b="10705"/>
          <a:stretch/>
        </p:blipFill>
        <p:spPr>
          <a:xfrm>
            <a:off x="723900" y="1696462"/>
            <a:ext cx="10744199" cy="4427621"/>
          </a:xfrm>
          <a:prstGeom prst="roundRect">
            <a:avLst/>
          </a:prstGeom>
        </p:spPr>
      </p:pic>
      <p:sp>
        <p:nvSpPr>
          <p:cNvPr id="5" name="TextBox 4">
            <a:extLst>
              <a:ext uri="{FF2B5EF4-FFF2-40B4-BE49-F238E27FC236}">
                <a16:creationId xmlns:a16="http://schemas.microsoft.com/office/drawing/2014/main" id="{7BC65EF4-3912-206D-F65C-F7B8CB88E320}"/>
              </a:ext>
            </a:extLst>
          </p:cNvPr>
          <p:cNvSpPr txBox="1"/>
          <p:nvPr/>
        </p:nvSpPr>
        <p:spPr>
          <a:xfrm>
            <a:off x="1151020" y="2436607"/>
            <a:ext cx="9914025" cy="3170099"/>
          </a:xfrm>
          <a:prstGeom prst="rect">
            <a:avLst/>
          </a:prstGeom>
          <a:noFill/>
        </p:spPr>
        <p:txBody>
          <a:bodyPr wrap="square" rtlCol="0">
            <a:spAutoFit/>
          </a:bodyPr>
          <a:lstStyle/>
          <a:p>
            <a:pPr algn="just"/>
            <a:r>
              <a:rPr lang="en-US" sz="4000" b="0" i="0" dirty="0">
                <a:solidFill>
                  <a:srgbClr val="D1D5DB"/>
                </a:solidFill>
                <a:effectLst/>
                <a:latin typeface="Times New Roman" panose="02020603050405020304" pitchFamily="18" charset="0"/>
                <a:cs typeface="Times New Roman" panose="02020603050405020304" pitchFamily="18" charset="0"/>
              </a:rPr>
              <a:t>If successful, Dr. Tech could greatly benefit both patients and healthcare providers, making it easier for people to receive the care they need and freeing up doctors to focus on more complex cases.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0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25CFA-7029-559D-110E-F44C315A3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1237E2B-E880-6856-830E-94F1B251C26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29904" t="2" r="29734" b="84560"/>
          <a:stretch/>
        </p:blipFill>
        <p:spPr>
          <a:xfrm>
            <a:off x="3645568" y="0"/>
            <a:ext cx="4920916" cy="1058779"/>
          </a:xfrm>
          <a:prstGeom prst="roundRect">
            <a:avLst/>
          </a:prstGeom>
        </p:spPr>
      </p:pic>
      <p:sp>
        <p:nvSpPr>
          <p:cNvPr id="13" name="TextBox 12">
            <a:extLst>
              <a:ext uri="{FF2B5EF4-FFF2-40B4-BE49-F238E27FC236}">
                <a16:creationId xmlns:a16="http://schemas.microsoft.com/office/drawing/2014/main" id="{0431DF50-7146-D49B-A2F7-04675FC8A04F}"/>
              </a:ext>
            </a:extLst>
          </p:cNvPr>
          <p:cNvSpPr txBox="1"/>
          <p:nvPr/>
        </p:nvSpPr>
        <p:spPr>
          <a:xfrm>
            <a:off x="4381500" y="72192"/>
            <a:ext cx="3429000"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Conclusion</a:t>
            </a:r>
          </a:p>
        </p:txBody>
      </p:sp>
      <p:pic>
        <p:nvPicPr>
          <p:cNvPr id="3" name="Picture 2">
            <a:extLst>
              <a:ext uri="{FF2B5EF4-FFF2-40B4-BE49-F238E27FC236}">
                <a16:creationId xmlns:a16="http://schemas.microsoft.com/office/drawing/2014/main" id="{0B58851E-9503-9E1A-F4AA-7A1CE8E6082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5937" t="24740" r="5937" b="10701"/>
          <a:stretch/>
        </p:blipFill>
        <p:spPr>
          <a:xfrm>
            <a:off x="723900" y="1696462"/>
            <a:ext cx="10744199" cy="4427621"/>
          </a:xfrm>
          <a:prstGeom prst="roundRect">
            <a:avLst/>
          </a:prstGeom>
        </p:spPr>
      </p:pic>
      <p:sp>
        <p:nvSpPr>
          <p:cNvPr id="5" name="TextBox 4">
            <a:extLst>
              <a:ext uri="{FF2B5EF4-FFF2-40B4-BE49-F238E27FC236}">
                <a16:creationId xmlns:a16="http://schemas.microsoft.com/office/drawing/2014/main" id="{7BC65EF4-3912-206D-F65C-F7B8CB88E320}"/>
              </a:ext>
            </a:extLst>
          </p:cNvPr>
          <p:cNvSpPr txBox="1"/>
          <p:nvPr/>
        </p:nvSpPr>
        <p:spPr>
          <a:xfrm>
            <a:off x="1151020" y="2520831"/>
            <a:ext cx="9914025" cy="2554545"/>
          </a:xfrm>
          <a:prstGeom prst="rect">
            <a:avLst/>
          </a:prstGeom>
          <a:noFill/>
        </p:spPr>
        <p:txBody>
          <a:bodyPr wrap="square" rtlCol="0">
            <a:spAutoFit/>
          </a:bodyPr>
          <a:lstStyle/>
          <a:p>
            <a:r>
              <a:rPr lang="en-US" sz="4000" b="0" i="0" dirty="0">
                <a:solidFill>
                  <a:srgbClr val="D1D5DB"/>
                </a:solidFill>
                <a:effectLst/>
                <a:latin typeface="Times New Roman" panose="02020603050405020304" pitchFamily="18" charset="0"/>
                <a:cs typeface="Times New Roman" panose="02020603050405020304" pitchFamily="18" charset="0"/>
              </a:rPr>
              <a:t>While there may be challenges and obstacles to overcome in implementing this technology, the benefits for both patients and the medical sector make it a worthy pursuit.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862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21443-8163-BAD0-A987-80E984B19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1184281-3F74-DB13-DC32-C8CEEC29377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40"/>
                    </a14:imgEffect>
                  </a14:imgLayer>
                </a14:imgProps>
              </a:ext>
              <a:ext uri="{28A0092B-C50C-407E-A947-70E740481C1C}">
                <a14:useLocalDpi xmlns:a14="http://schemas.microsoft.com/office/drawing/2010/main" val="0"/>
              </a:ext>
            </a:extLst>
          </a:blip>
          <a:srcRect l="27138" t="36666" r="26875" b="36317"/>
          <a:stretch/>
        </p:blipFill>
        <p:spPr>
          <a:xfrm>
            <a:off x="3308685" y="2514600"/>
            <a:ext cx="5606714" cy="1852863"/>
          </a:xfrm>
          <a:prstGeom prst="roundRect">
            <a:avLst/>
          </a:prstGeom>
        </p:spPr>
      </p:pic>
      <p:sp>
        <p:nvSpPr>
          <p:cNvPr id="5" name="TextBox 4">
            <a:extLst>
              <a:ext uri="{FF2B5EF4-FFF2-40B4-BE49-F238E27FC236}">
                <a16:creationId xmlns:a16="http://schemas.microsoft.com/office/drawing/2014/main" id="{1617EC25-E42F-790A-9608-F967238525BB}"/>
              </a:ext>
            </a:extLst>
          </p:cNvPr>
          <p:cNvSpPr txBox="1"/>
          <p:nvPr/>
        </p:nvSpPr>
        <p:spPr>
          <a:xfrm>
            <a:off x="4201026" y="3013502"/>
            <a:ext cx="3789948" cy="830997"/>
          </a:xfrm>
          <a:prstGeom prst="rect">
            <a:avLst/>
          </a:prstGeom>
          <a:noFill/>
        </p:spPr>
        <p:txBody>
          <a:bodyPr wrap="square" rtlCol="0">
            <a:spAutoFit/>
          </a:bodyPr>
          <a:lstStyle/>
          <a:p>
            <a:pPr algn="ctr"/>
            <a:r>
              <a:rPr lang="en-IN" sz="48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264961609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EF738-8CAF-9502-F9C9-C07198ED8CD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555" t="12657" r="38632" b="78255"/>
          <a:stretch/>
        </p:blipFill>
        <p:spPr>
          <a:xfrm>
            <a:off x="4705351" y="9525"/>
            <a:ext cx="2781300" cy="830997"/>
          </a:xfrm>
          <a:prstGeom prst="roundRect">
            <a:avLst/>
          </a:prstGeom>
        </p:spPr>
      </p:pic>
      <p:pic>
        <p:nvPicPr>
          <p:cNvPr id="3" name="Picture 2">
            <a:extLst>
              <a:ext uri="{FF2B5EF4-FFF2-40B4-BE49-F238E27FC236}">
                <a16:creationId xmlns:a16="http://schemas.microsoft.com/office/drawing/2014/main" id="{7DEA6549-E7F2-0DB8-8070-9CA0895EC507}"/>
              </a:ext>
            </a:extLst>
          </p:cNvPr>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193356A-FAF5-4E84-8DD0-C0F5DF3D4CC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047" t="10834" r="38046" b="79974"/>
          <a:stretch/>
        </p:blipFill>
        <p:spPr>
          <a:xfrm>
            <a:off x="4638675" y="1"/>
            <a:ext cx="2914650" cy="840522"/>
          </a:xfrm>
          <a:prstGeom prst="roundRect">
            <a:avLst/>
          </a:prstGeom>
        </p:spPr>
      </p:pic>
      <p:sp>
        <p:nvSpPr>
          <p:cNvPr id="5" name="TextBox 4">
            <a:extLst>
              <a:ext uri="{FF2B5EF4-FFF2-40B4-BE49-F238E27FC236}">
                <a16:creationId xmlns:a16="http://schemas.microsoft.com/office/drawing/2014/main" id="{34DD3258-D462-DDB3-E3C1-BBF06614858F}"/>
              </a:ext>
            </a:extLst>
          </p:cNvPr>
          <p:cNvSpPr txBox="1"/>
          <p:nvPr/>
        </p:nvSpPr>
        <p:spPr>
          <a:xfrm>
            <a:off x="4781550" y="161925"/>
            <a:ext cx="2838451"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Objective</a:t>
            </a:r>
            <a:endParaRPr lang="en-IN" sz="48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FF0C28-BFC3-2C32-B9C4-DD4426D87A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594" t="27192" r="3434" b="17809"/>
          <a:stretch/>
        </p:blipFill>
        <p:spPr>
          <a:xfrm>
            <a:off x="438151" y="1353109"/>
            <a:ext cx="11334749" cy="5029199"/>
          </a:xfrm>
          <a:prstGeom prst="roundRect">
            <a:avLst/>
          </a:prstGeom>
          <a:effectLst/>
        </p:spPr>
      </p:pic>
      <p:sp>
        <p:nvSpPr>
          <p:cNvPr id="2" name="TextBox 1">
            <a:extLst>
              <a:ext uri="{FF2B5EF4-FFF2-40B4-BE49-F238E27FC236}">
                <a16:creationId xmlns:a16="http://schemas.microsoft.com/office/drawing/2014/main" id="{199666CC-43DF-892C-C223-2E0C0CE15251}"/>
              </a:ext>
            </a:extLst>
          </p:cNvPr>
          <p:cNvSpPr txBox="1"/>
          <p:nvPr/>
        </p:nvSpPr>
        <p:spPr>
          <a:xfrm>
            <a:off x="1696571" y="2474461"/>
            <a:ext cx="8798858" cy="2554545"/>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The goal of this technology was to advance the medical sector by simplifying patient care so they wouldn't need to visit the doctor for minor ailments.</a:t>
            </a:r>
          </a:p>
        </p:txBody>
      </p:sp>
    </p:spTree>
    <p:extLst>
      <p:ext uri="{BB962C8B-B14F-4D97-AF65-F5344CB8AC3E}">
        <p14:creationId xmlns:p14="http://schemas.microsoft.com/office/powerpoint/2010/main" val="331533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EF738-8CAF-9502-F9C9-C07198ED8CD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555" t="12657" r="38632" b="78255"/>
          <a:stretch/>
        </p:blipFill>
        <p:spPr>
          <a:xfrm>
            <a:off x="4705351" y="9525"/>
            <a:ext cx="2781300" cy="830997"/>
          </a:xfrm>
          <a:prstGeom prst="roundRect">
            <a:avLst/>
          </a:prstGeom>
        </p:spPr>
      </p:pic>
      <p:pic>
        <p:nvPicPr>
          <p:cNvPr id="3" name="Picture 2">
            <a:extLst>
              <a:ext uri="{FF2B5EF4-FFF2-40B4-BE49-F238E27FC236}">
                <a16:creationId xmlns:a16="http://schemas.microsoft.com/office/drawing/2014/main" id="{7DEA6549-E7F2-0DB8-8070-9CA0895EC507}"/>
              </a:ext>
            </a:extLst>
          </p:cNvPr>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193356A-FAF5-4E84-8DD0-C0F5DF3D4CC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047" t="10834" r="38046" b="79974"/>
          <a:stretch/>
        </p:blipFill>
        <p:spPr>
          <a:xfrm>
            <a:off x="4638675" y="1"/>
            <a:ext cx="2914650" cy="840522"/>
          </a:xfrm>
          <a:prstGeom prst="roundRect">
            <a:avLst/>
          </a:prstGeom>
        </p:spPr>
      </p:pic>
      <p:sp>
        <p:nvSpPr>
          <p:cNvPr id="5" name="TextBox 4">
            <a:extLst>
              <a:ext uri="{FF2B5EF4-FFF2-40B4-BE49-F238E27FC236}">
                <a16:creationId xmlns:a16="http://schemas.microsoft.com/office/drawing/2014/main" id="{34DD3258-D462-DDB3-E3C1-BBF06614858F}"/>
              </a:ext>
            </a:extLst>
          </p:cNvPr>
          <p:cNvSpPr txBox="1"/>
          <p:nvPr/>
        </p:nvSpPr>
        <p:spPr>
          <a:xfrm>
            <a:off x="4781550" y="161925"/>
            <a:ext cx="2838451"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Objective</a:t>
            </a:r>
            <a:endParaRPr lang="en-IN" sz="48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FF0C28-BFC3-2C32-B9C4-DD4426D87A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594" t="27192" r="3434" b="17809"/>
          <a:stretch/>
        </p:blipFill>
        <p:spPr>
          <a:xfrm>
            <a:off x="438151" y="1353109"/>
            <a:ext cx="11334749" cy="5029199"/>
          </a:xfrm>
          <a:prstGeom prst="roundRect">
            <a:avLst/>
          </a:prstGeom>
          <a:effectLst/>
        </p:spPr>
      </p:pic>
      <p:sp>
        <p:nvSpPr>
          <p:cNvPr id="2" name="TextBox 1">
            <a:extLst>
              <a:ext uri="{FF2B5EF4-FFF2-40B4-BE49-F238E27FC236}">
                <a16:creationId xmlns:a16="http://schemas.microsoft.com/office/drawing/2014/main" id="{199666CC-43DF-892C-C223-2E0C0CE15251}"/>
              </a:ext>
            </a:extLst>
          </p:cNvPr>
          <p:cNvSpPr txBox="1"/>
          <p:nvPr/>
        </p:nvSpPr>
        <p:spPr>
          <a:xfrm>
            <a:off x="1880348" y="2274257"/>
            <a:ext cx="8431305" cy="3170099"/>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For those who can't afford to see a doctor frequently, “Dr. Tech” made it more affordable. Through this product,  people can consult a doctor without leaving their home to receive care.</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07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EF738-8CAF-9502-F9C9-C07198ED8CD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555" t="12657" r="38632" b="78255"/>
          <a:stretch/>
        </p:blipFill>
        <p:spPr>
          <a:xfrm>
            <a:off x="4705351" y="9525"/>
            <a:ext cx="2781300" cy="830997"/>
          </a:xfrm>
          <a:prstGeom prst="roundRect">
            <a:avLst/>
          </a:prstGeom>
        </p:spPr>
      </p:pic>
      <p:pic>
        <p:nvPicPr>
          <p:cNvPr id="3" name="Picture 2">
            <a:extLst>
              <a:ext uri="{FF2B5EF4-FFF2-40B4-BE49-F238E27FC236}">
                <a16:creationId xmlns:a16="http://schemas.microsoft.com/office/drawing/2014/main" id="{7DEA6549-E7F2-0DB8-8070-9CA0895EC507}"/>
              </a:ext>
            </a:extLst>
          </p:cNvPr>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193356A-FAF5-4E84-8DD0-C0F5DF3D4CC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8047" t="10834" r="38046" b="79974"/>
          <a:stretch/>
        </p:blipFill>
        <p:spPr>
          <a:xfrm>
            <a:off x="4638675" y="1"/>
            <a:ext cx="2914650" cy="840522"/>
          </a:xfrm>
          <a:prstGeom prst="roundRect">
            <a:avLst/>
          </a:prstGeom>
        </p:spPr>
      </p:pic>
      <p:sp>
        <p:nvSpPr>
          <p:cNvPr id="5" name="TextBox 4">
            <a:extLst>
              <a:ext uri="{FF2B5EF4-FFF2-40B4-BE49-F238E27FC236}">
                <a16:creationId xmlns:a16="http://schemas.microsoft.com/office/drawing/2014/main" id="{34DD3258-D462-DDB3-E3C1-BBF06614858F}"/>
              </a:ext>
            </a:extLst>
          </p:cNvPr>
          <p:cNvSpPr txBox="1"/>
          <p:nvPr/>
        </p:nvSpPr>
        <p:spPr>
          <a:xfrm>
            <a:off x="4781550" y="161925"/>
            <a:ext cx="2838451" cy="830997"/>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Objective</a:t>
            </a:r>
            <a:endParaRPr lang="en-IN" sz="48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FF0C28-BFC3-2C32-B9C4-DD4426D87A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3594" t="27192" r="3434" b="17809"/>
          <a:stretch/>
        </p:blipFill>
        <p:spPr>
          <a:xfrm>
            <a:off x="438151" y="1353109"/>
            <a:ext cx="11334749" cy="5029199"/>
          </a:xfrm>
          <a:prstGeom prst="roundRect">
            <a:avLst/>
          </a:prstGeom>
          <a:effectLst/>
        </p:spPr>
      </p:pic>
      <p:sp>
        <p:nvSpPr>
          <p:cNvPr id="2" name="TextBox 1">
            <a:extLst>
              <a:ext uri="{FF2B5EF4-FFF2-40B4-BE49-F238E27FC236}">
                <a16:creationId xmlns:a16="http://schemas.microsoft.com/office/drawing/2014/main" id="{199666CC-43DF-892C-C223-2E0C0CE15251}"/>
              </a:ext>
            </a:extLst>
          </p:cNvPr>
          <p:cNvSpPr txBox="1"/>
          <p:nvPr/>
        </p:nvSpPr>
        <p:spPr>
          <a:xfrm>
            <a:off x="1880348" y="2555140"/>
            <a:ext cx="8431305" cy="2554545"/>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Additionally, this made it easier for the doctors to assess the patient's condition and maintain track of his or her vital signs.</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1016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2588DD-9151-92EF-9CFB-D8CCECEE8368}"/>
              </a:ext>
            </a:extLst>
          </p:cNvPr>
          <p:cNvPicPr>
            <a:picLocks noChangeAspect="1"/>
          </p:cNvPicPr>
          <p:nvPr/>
        </p:nvPicPr>
        <p:blipFill rotWithShape="1">
          <a:blip r:embed="rId2">
            <a:extLst>
              <a:ext uri="{28A0092B-C50C-407E-A947-70E740481C1C}">
                <a14:useLocalDpi xmlns:a14="http://schemas.microsoft.com/office/drawing/2010/main" val="0"/>
              </a:ext>
            </a:extLst>
          </a:blip>
          <a:srcRect t="-68" b="193"/>
          <a:stretch/>
        </p:blipFill>
        <p:spPr>
          <a:xfrm>
            <a:off x="0" y="-80962"/>
            <a:ext cx="12192000" cy="7019925"/>
          </a:xfrm>
          <a:prstGeom prst="rect">
            <a:avLst/>
          </a:prstGeom>
        </p:spPr>
      </p:pic>
      <p:pic>
        <p:nvPicPr>
          <p:cNvPr id="8" name="Picture 7">
            <a:extLst>
              <a:ext uri="{FF2B5EF4-FFF2-40B4-BE49-F238E27FC236}">
                <a16:creationId xmlns:a16="http://schemas.microsoft.com/office/drawing/2014/main" id="{8DA2DBFE-8699-8BA0-E101-322413C7882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1096" t="40925" r="31172" b="41187"/>
          <a:stretch/>
        </p:blipFill>
        <p:spPr>
          <a:xfrm>
            <a:off x="3790949" y="2800351"/>
            <a:ext cx="4600575" cy="1257300"/>
          </a:xfrm>
          <a:prstGeom prst="roundRect">
            <a:avLst/>
          </a:prstGeom>
        </p:spPr>
      </p:pic>
      <p:sp>
        <p:nvSpPr>
          <p:cNvPr id="9" name="TextBox 8">
            <a:extLst>
              <a:ext uri="{FF2B5EF4-FFF2-40B4-BE49-F238E27FC236}">
                <a16:creationId xmlns:a16="http://schemas.microsoft.com/office/drawing/2014/main" id="{90633A4B-5439-3FE9-AFF9-5ABD10C408F6}"/>
              </a:ext>
            </a:extLst>
          </p:cNvPr>
          <p:cNvSpPr txBox="1"/>
          <p:nvPr/>
        </p:nvSpPr>
        <p:spPr>
          <a:xfrm>
            <a:off x="4233863" y="3013502"/>
            <a:ext cx="3724275"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How it works</a:t>
            </a:r>
          </a:p>
        </p:txBody>
      </p:sp>
    </p:spTree>
    <p:extLst>
      <p:ext uri="{BB962C8B-B14F-4D97-AF65-F5344CB8AC3E}">
        <p14:creationId xmlns:p14="http://schemas.microsoft.com/office/powerpoint/2010/main" val="63984964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2588DD-9151-92EF-9CFB-D8CCECEE8368}"/>
              </a:ext>
            </a:extLst>
          </p:cNvPr>
          <p:cNvPicPr>
            <a:picLocks noChangeAspect="1"/>
          </p:cNvPicPr>
          <p:nvPr/>
        </p:nvPicPr>
        <p:blipFill rotWithShape="1">
          <a:blip r:embed="rId2">
            <a:extLst>
              <a:ext uri="{28A0092B-C50C-407E-A947-70E740481C1C}">
                <a14:useLocalDpi xmlns:a14="http://schemas.microsoft.com/office/drawing/2010/main" val="0"/>
              </a:ext>
            </a:extLst>
          </a:blip>
          <a:srcRect t="-68" b="193"/>
          <a:stretch/>
        </p:blipFill>
        <p:spPr>
          <a:xfrm>
            <a:off x="0" y="-80962"/>
            <a:ext cx="12192000" cy="7019925"/>
          </a:xfrm>
          <a:prstGeom prst="rect">
            <a:avLst/>
          </a:prstGeom>
        </p:spPr>
      </p:pic>
      <p:pic>
        <p:nvPicPr>
          <p:cNvPr id="8" name="Picture 7">
            <a:extLst>
              <a:ext uri="{FF2B5EF4-FFF2-40B4-BE49-F238E27FC236}">
                <a16:creationId xmlns:a16="http://schemas.microsoft.com/office/drawing/2014/main" id="{8DA2DBFE-8699-8BA0-E101-322413C7882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2345" t="1084" r="32265" b="85500"/>
          <a:stretch/>
        </p:blipFill>
        <p:spPr>
          <a:xfrm>
            <a:off x="3943350" y="0"/>
            <a:ext cx="4314826" cy="942975"/>
          </a:xfrm>
          <a:prstGeom prst="roundRect">
            <a:avLst/>
          </a:prstGeom>
        </p:spPr>
      </p:pic>
      <p:sp>
        <p:nvSpPr>
          <p:cNvPr id="9" name="TextBox 8">
            <a:extLst>
              <a:ext uri="{FF2B5EF4-FFF2-40B4-BE49-F238E27FC236}">
                <a16:creationId xmlns:a16="http://schemas.microsoft.com/office/drawing/2014/main" id="{90633A4B-5439-3FE9-AFF9-5ABD10C408F6}"/>
              </a:ext>
            </a:extLst>
          </p:cNvPr>
          <p:cNvSpPr txBox="1"/>
          <p:nvPr/>
        </p:nvSpPr>
        <p:spPr>
          <a:xfrm>
            <a:off x="4233863" y="0"/>
            <a:ext cx="3724275"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How it works</a:t>
            </a:r>
          </a:p>
        </p:txBody>
      </p:sp>
      <p:pic>
        <p:nvPicPr>
          <p:cNvPr id="2" name="Picture 1">
            <a:extLst>
              <a:ext uri="{FF2B5EF4-FFF2-40B4-BE49-F238E27FC236}">
                <a16:creationId xmlns:a16="http://schemas.microsoft.com/office/drawing/2014/main" id="{D5C0F787-0A73-85FE-88D5-24FDDFC1EDC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595" t="20734" r="3594" b="5139"/>
          <a:stretch/>
        </p:blipFill>
        <p:spPr>
          <a:xfrm>
            <a:off x="438150" y="1381125"/>
            <a:ext cx="11315700" cy="5210175"/>
          </a:xfrm>
          <a:prstGeom prst="roundRect">
            <a:avLst/>
          </a:prstGeom>
        </p:spPr>
      </p:pic>
      <p:sp>
        <p:nvSpPr>
          <p:cNvPr id="3" name="TextBox 2">
            <a:extLst>
              <a:ext uri="{FF2B5EF4-FFF2-40B4-BE49-F238E27FC236}">
                <a16:creationId xmlns:a16="http://schemas.microsoft.com/office/drawing/2014/main" id="{B7A23270-3DE6-8957-A409-27A3BEEABB72}"/>
              </a:ext>
            </a:extLst>
          </p:cNvPr>
          <p:cNvSpPr txBox="1"/>
          <p:nvPr/>
        </p:nvSpPr>
        <p:spPr>
          <a:xfrm>
            <a:off x="1147482" y="1847195"/>
            <a:ext cx="9897036" cy="4401205"/>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The ESP32 microcontroller serves as the primary brain for all functions in "Dr. Tech." The ESP32 microcontroller contains built-in </a:t>
            </a:r>
            <a:r>
              <a:rPr lang="en-US" sz="4000" dirty="0" err="1">
                <a:solidFill>
                  <a:schemeClr val="bg1"/>
                </a:solidFill>
                <a:latin typeface="Times New Roman" panose="02020603050405020304" pitchFamily="18" charset="0"/>
                <a:cs typeface="Times New Roman" panose="02020603050405020304" pitchFamily="18" charset="0"/>
              </a:rPr>
              <a:t>wifi</a:t>
            </a:r>
            <a:r>
              <a:rPr lang="en-US" sz="4000" dirty="0">
                <a:solidFill>
                  <a:schemeClr val="bg1"/>
                </a:solidFill>
                <a:latin typeface="Times New Roman" panose="02020603050405020304" pitchFamily="18" charset="0"/>
                <a:cs typeface="Times New Roman" panose="02020603050405020304" pitchFamily="18" charset="0"/>
              </a:rPr>
              <a:t> for data sharing. It gathers information (the patient's vital signs) from the associated modules and sends it via the Internet to the server.</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741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2588DD-9151-92EF-9CFB-D8CCECEE8368}"/>
              </a:ext>
            </a:extLst>
          </p:cNvPr>
          <p:cNvPicPr>
            <a:picLocks noChangeAspect="1"/>
          </p:cNvPicPr>
          <p:nvPr/>
        </p:nvPicPr>
        <p:blipFill rotWithShape="1">
          <a:blip r:embed="rId2">
            <a:extLst>
              <a:ext uri="{28A0092B-C50C-407E-A947-70E740481C1C}">
                <a14:useLocalDpi xmlns:a14="http://schemas.microsoft.com/office/drawing/2010/main" val="0"/>
              </a:ext>
            </a:extLst>
          </a:blip>
          <a:srcRect t="-68" b="193"/>
          <a:stretch/>
        </p:blipFill>
        <p:spPr>
          <a:xfrm>
            <a:off x="0" y="-80962"/>
            <a:ext cx="12192000" cy="7019925"/>
          </a:xfrm>
          <a:prstGeom prst="rect">
            <a:avLst/>
          </a:prstGeom>
        </p:spPr>
      </p:pic>
      <p:pic>
        <p:nvPicPr>
          <p:cNvPr id="8" name="Picture 7">
            <a:extLst>
              <a:ext uri="{FF2B5EF4-FFF2-40B4-BE49-F238E27FC236}">
                <a16:creationId xmlns:a16="http://schemas.microsoft.com/office/drawing/2014/main" id="{8DA2DBFE-8699-8BA0-E101-322413C7882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2345" t="1084" r="32265" b="85500"/>
          <a:stretch/>
        </p:blipFill>
        <p:spPr>
          <a:xfrm>
            <a:off x="3943350" y="0"/>
            <a:ext cx="4314826" cy="942975"/>
          </a:xfrm>
          <a:prstGeom prst="roundRect">
            <a:avLst/>
          </a:prstGeom>
        </p:spPr>
      </p:pic>
      <p:sp>
        <p:nvSpPr>
          <p:cNvPr id="9" name="TextBox 8">
            <a:extLst>
              <a:ext uri="{FF2B5EF4-FFF2-40B4-BE49-F238E27FC236}">
                <a16:creationId xmlns:a16="http://schemas.microsoft.com/office/drawing/2014/main" id="{90633A4B-5439-3FE9-AFF9-5ABD10C408F6}"/>
              </a:ext>
            </a:extLst>
          </p:cNvPr>
          <p:cNvSpPr txBox="1"/>
          <p:nvPr/>
        </p:nvSpPr>
        <p:spPr>
          <a:xfrm>
            <a:off x="4233863" y="0"/>
            <a:ext cx="3724275" cy="830997"/>
          </a:xfrm>
          <a:prstGeom prst="rect">
            <a:avLst/>
          </a:prstGeom>
          <a:noFill/>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How it works</a:t>
            </a:r>
          </a:p>
        </p:txBody>
      </p:sp>
      <p:pic>
        <p:nvPicPr>
          <p:cNvPr id="2" name="Picture 1">
            <a:extLst>
              <a:ext uri="{FF2B5EF4-FFF2-40B4-BE49-F238E27FC236}">
                <a16:creationId xmlns:a16="http://schemas.microsoft.com/office/drawing/2014/main" id="{D5C0F787-0A73-85FE-88D5-24FDDFC1EDC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3595" t="31440" r="3594" b="17798"/>
          <a:stretch/>
        </p:blipFill>
        <p:spPr>
          <a:xfrm>
            <a:off x="438150" y="2152073"/>
            <a:ext cx="11315700" cy="3567953"/>
          </a:xfrm>
          <a:prstGeom prst="roundRect">
            <a:avLst/>
          </a:prstGeom>
        </p:spPr>
      </p:pic>
      <p:sp>
        <p:nvSpPr>
          <p:cNvPr id="3" name="TextBox 2">
            <a:extLst>
              <a:ext uri="{FF2B5EF4-FFF2-40B4-BE49-F238E27FC236}">
                <a16:creationId xmlns:a16="http://schemas.microsoft.com/office/drawing/2014/main" id="{B7A23270-3DE6-8957-A409-27A3BEEABB72}"/>
              </a:ext>
            </a:extLst>
          </p:cNvPr>
          <p:cNvSpPr txBox="1"/>
          <p:nvPr/>
        </p:nvSpPr>
        <p:spPr>
          <a:xfrm>
            <a:off x="1147482" y="2671950"/>
            <a:ext cx="9897036" cy="2554545"/>
          </a:xfrm>
          <a:prstGeom prst="rect">
            <a:avLst/>
          </a:prstGeom>
          <a:noFill/>
        </p:spPr>
        <p:txBody>
          <a:bodyPr wrap="square" rtlCol="0">
            <a:spAutoFit/>
          </a:bodyPr>
          <a:lstStyle/>
          <a:p>
            <a:pPr algn="just"/>
            <a:r>
              <a:rPr lang="en-US" sz="4000" dirty="0">
                <a:solidFill>
                  <a:schemeClr val="bg1"/>
                </a:solidFill>
                <a:latin typeface="Times New Roman" panose="02020603050405020304" pitchFamily="18" charset="0"/>
                <a:cs typeface="Times New Roman" panose="02020603050405020304" pitchFamily="18" charset="0"/>
              </a:rPr>
              <a:t>Both the patient and the doctor can access the data from there. Based on such findings, the doctor can then provide the recommended consultation.</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85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1FD2-BDDF-CCD9-746A-0AC9CE88840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tretch>
            <a:fillRect/>
          </a:stretch>
        </p:blipFill>
        <p:spPr>
          <a:xfrm>
            <a:off x="0" y="-329875"/>
            <a:ext cx="12192000" cy="7517750"/>
          </a:xfrm>
          <a:prstGeom prst="rect">
            <a:avLst/>
          </a:prstGeom>
        </p:spPr>
      </p:pic>
      <p:sp>
        <p:nvSpPr>
          <p:cNvPr id="4" name="TextBox 3">
            <a:extLst>
              <a:ext uri="{FF2B5EF4-FFF2-40B4-BE49-F238E27FC236}">
                <a16:creationId xmlns:a16="http://schemas.microsoft.com/office/drawing/2014/main" id="{2EFE9451-F904-75BB-6ACB-06DE237910D2}"/>
              </a:ext>
            </a:extLst>
          </p:cNvPr>
          <p:cNvSpPr txBox="1"/>
          <p:nvPr/>
        </p:nvSpPr>
        <p:spPr>
          <a:xfrm>
            <a:off x="4820653" y="3013502"/>
            <a:ext cx="2550695" cy="830997"/>
          </a:xfrm>
          <a:prstGeom prst="rect">
            <a:avLst/>
          </a:prstGeom>
          <a:noFill/>
          <a:effectLst/>
        </p:spPr>
        <p:txBody>
          <a:bodyPr wrap="square" rtlCol="0">
            <a:spAutoFit/>
          </a:bodyPr>
          <a:lstStyle/>
          <a:p>
            <a:pPr algn="ctr"/>
            <a:r>
              <a:rPr lang="en-IN" sz="4800" dirty="0">
                <a:solidFill>
                  <a:schemeClr val="bg1"/>
                </a:solidFill>
                <a:latin typeface="Times New Roman" panose="02020603050405020304" pitchFamily="18" charset="0"/>
                <a:cs typeface="Times New Roman" panose="02020603050405020304" pitchFamily="18" charset="0"/>
              </a:rPr>
              <a:t>Interface</a:t>
            </a:r>
          </a:p>
        </p:txBody>
      </p:sp>
    </p:spTree>
    <p:extLst>
      <p:ext uri="{BB962C8B-B14F-4D97-AF65-F5344CB8AC3E}">
        <p14:creationId xmlns:p14="http://schemas.microsoft.com/office/powerpoint/2010/main" val="2269575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416</Words>
  <Application>Microsoft Office PowerPoint</Application>
  <PresentationFormat>Widescreen</PresentationFormat>
  <Paragraphs>39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Diwakar</dc:creator>
  <cp:lastModifiedBy>Mayank Diwakar</cp:lastModifiedBy>
  <cp:revision>11</cp:revision>
  <dcterms:created xsi:type="dcterms:W3CDTF">2023-01-06T13:21:07Z</dcterms:created>
  <dcterms:modified xsi:type="dcterms:W3CDTF">2023-01-07T04:59:23Z</dcterms:modified>
</cp:coreProperties>
</file>